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5143500" cx="9144000"/>
  <p:notesSz cx="6858000" cy="9144000"/>
  <p:embeddedFontLst>
    <p:embeddedFont>
      <p:font typeface="Roboto"/>
      <p:regular r:id="rId35"/>
      <p:bold r:id="rId36"/>
      <p:italic r:id="rId37"/>
      <p:boldItalic r:id="rId38"/>
    </p:embeddedFont>
    <p:embeddedFont>
      <p:font typeface="Roboto Mono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43" roundtripDataSignature="AMtx7mg8O6dGfm+xLO+OGSFg1vYc3H7bz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-bold.fntdata"/><Relationship Id="rId20" Type="http://schemas.openxmlformats.org/officeDocument/2006/relationships/slide" Target="slides/slide15.xml"/><Relationship Id="rId42" Type="http://schemas.openxmlformats.org/officeDocument/2006/relationships/font" Target="fonts/RobotoMono-boldItalic.fntdata"/><Relationship Id="rId41" Type="http://schemas.openxmlformats.org/officeDocument/2006/relationships/font" Target="fonts/RobotoMono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customschemas.google.com/relationships/presentationmetadata" Target="meta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oboto-regular.fntdata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Roboto-italic.fntdata"/><Relationship Id="rId14" Type="http://schemas.openxmlformats.org/officeDocument/2006/relationships/slide" Target="slides/slide9.xml"/><Relationship Id="rId36" Type="http://schemas.openxmlformats.org/officeDocument/2006/relationships/font" Target="fonts/Roboto-bold.fntdata"/><Relationship Id="rId17" Type="http://schemas.openxmlformats.org/officeDocument/2006/relationships/slide" Target="slides/slide12.xml"/><Relationship Id="rId39" Type="http://schemas.openxmlformats.org/officeDocument/2006/relationships/font" Target="fonts/RobotoMono-regular.fntdata"/><Relationship Id="rId16" Type="http://schemas.openxmlformats.org/officeDocument/2006/relationships/slide" Target="slides/slide11.xml"/><Relationship Id="rId38" Type="http://schemas.openxmlformats.org/officeDocument/2006/relationships/font" Target="fonts/Robo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" name="Google Shape;20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1" name="Google Shape;24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3e77c9f5eb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3e77c9f5eb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3e77c9f5eb_4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3e77c9f5eb_4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3e77c9f5eb_4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3e77c9f5eb_4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3e77c9f5eb_4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3e77c9f5eb_4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3e77c9f5eb_4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33e77c9f5eb_4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3e77c9f5eb_4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3e77c9f5eb_4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3e77c9f5eb_4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3e77c9f5eb_4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3e77c9f5eb_4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3e77c9f5eb_4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3e77c9f5eb_4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3e77c9f5eb_4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3e77c9f5eb_4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33e77c9f5eb_4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33e77c9f5eb_4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33e77c9f5eb_4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8" name="Google Shape;328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3" name="Google Shape;333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20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4" name="Google Shape;24;p20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cap="flat" cmpd="sng" w="9525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5" name="Google Shape;25;p20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cap="flat" cmpd="sng" w="9525">
              <a:solidFill>
                <a:srgbClr val="D8D8D8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6" name="Google Shape;26;p20"/>
            <p:cNvSpPr/>
            <p:nvPr/>
          </p:nvSpPr>
          <p:spPr>
            <a:xfrm>
              <a:off x="9181476" y="-8467"/>
              <a:ext cx="3007349" cy="6866467"/>
            </a:xfrm>
            <a:custGeom>
              <a:rect b="b" l="l" r="r" t="t"/>
              <a:pathLst>
                <a:path extrusionOk="0" h="6866467" w="3007349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27" name="Google Shape;27;p20"/>
            <p:cNvSpPr/>
            <p:nvPr/>
          </p:nvSpPr>
          <p:spPr>
            <a:xfrm>
              <a:off x="9603442" y="-8467"/>
              <a:ext cx="2588558" cy="6866467"/>
            </a:xfrm>
            <a:custGeom>
              <a:rect b="b" l="l" r="r" t="t"/>
              <a:pathLst>
                <a:path extrusionOk="0" h="6866467" w="2573311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28" name="Google Shape;28;p20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fmla="val 100000" name="adj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0"/>
            <p:cNvSpPr/>
            <p:nvPr/>
          </p:nvSpPr>
          <p:spPr>
            <a:xfrm>
              <a:off x="9334500" y="-8467"/>
              <a:ext cx="2854326" cy="6866467"/>
            </a:xfrm>
            <a:custGeom>
              <a:rect b="b" l="l" r="r" t="t"/>
              <a:pathLst>
                <a:path extrusionOk="0" h="6866467" w="2858013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30" name="Google Shape;30;p20"/>
            <p:cNvSpPr/>
            <p:nvPr/>
          </p:nvSpPr>
          <p:spPr>
            <a:xfrm>
              <a:off x="10898730" y="-8467"/>
              <a:ext cx="1290094" cy="6866467"/>
            </a:xfrm>
            <a:custGeom>
              <a:rect b="b" l="l" r="r" t="t"/>
              <a:pathLst>
                <a:path extrusionOk="0" h="6858000" w="1290094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31" name="Google Shape;31;p20"/>
            <p:cNvSpPr/>
            <p:nvPr/>
          </p:nvSpPr>
          <p:spPr>
            <a:xfrm>
              <a:off x="10938999" y="-8467"/>
              <a:ext cx="1249825" cy="6866467"/>
            </a:xfrm>
            <a:custGeom>
              <a:rect b="b" l="l" r="r" t="t"/>
              <a:pathLst>
                <a:path extrusionOk="0" h="6858000" w="1249825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32" name="Google Shape;32;p2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fmla="val 100000" name="adj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0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fmla="val 100000" name="adj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0"/>
          <p:cNvSpPr txBox="1"/>
          <p:nvPr>
            <p:ph type="ctrTitle"/>
          </p:nvPr>
        </p:nvSpPr>
        <p:spPr>
          <a:xfrm>
            <a:off x="1130300" y="1803400"/>
            <a:ext cx="5825202" cy="123472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50"/>
              <a:buFont typeface="Trebuchet MS"/>
              <a:buNone/>
              <a:defRPr sz="405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0"/>
          <p:cNvSpPr txBox="1"/>
          <p:nvPr>
            <p:ph idx="1" type="subTitle"/>
          </p:nvPr>
        </p:nvSpPr>
        <p:spPr>
          <a:xfrm>
            <a:off x="1130300" y="3038125"/>
            <a:ext cx="5825202" cy="8226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750"/>
              </a:spcBef>
              <a:spcAft>
                <a:spcPts val="0"/>
              </a:spcAft>
              <a:buSzPts val="1080"/>
              <a:buNone/>
              <a:defRPr>
                <a:solidFill>
                  <a:srgbClr val="7F7F7F"/>
                </a:solidFill>
              </a:defRPr>
            </a:lvl1pPr>
            <a:lvl2pPr lvl="1" algn="ctr">
              <a:spcBef>
                <a:spcPts val="75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750"/>
              </a:spcBef>
              <a:spcAft>
                <a:spcPts val="0"/>
              </a:spcAft>
              <a:buSzPts val="84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6" name="Google Shape;36;p20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20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0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9"/>
          <p:cNvSpPr txBox="1"/>
          <p:nvPr>
            <p:ph type="title"/>
          </p:nvPr>
        </p:nvSpPr>
        <p:spPr>
          <a:xfrm>
            <a:off x="508001" y="3600450"/>
            <a:ext cx="6447500" cy="4250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rebuchet MS"/>
              <a:buNone/>
              <a:defRPr b="0" sz="1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9"/>
          <p:cNvSpPr/>
          <p:nvPr>
            <p:ph idx="2" type="pic"/>
          </p:nvPr>
        </p:nvSpPr>
        <p:spPr>
          <a:xfrm>
            <a:off x="508001" y="457200"/>
            <a:ext cx="6447501" cy="2884289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29"/>
          <p:cNvSpPr txBox="1"/>
          <p:nvPr>
            <p:ph idx="1" type="body"/>
          </p:nvPr>
        </p:nvSpPr>
        <p:spPr>
          <a:xfrm>
            <a:off x="508001" y="4025504"/>
            <a:ext cx="6447500" cy="5055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750"/>
              </a:spcBef>
              <a:spcAft>
                <a:spcPts val="0"/>
              </a:spcAft>
              <a:buSzPts val="720"/>
              <a:buNone/>
              <a:defRPr sz="900"/>
            </a:lvl1pPr>
            <a:lvl2pPr indent="-228600" lvl="1" marL="914400" algn="l">
              <a:spcBef>
                <a:spcPts val="750"/>
              </a:spcBef>
              <a:spcAft>
                <a:spcPts val="0"/>
              </a:spcAft>
              <a:buSzPts val="720"/>
              <a:buNone/>
              <a:defRPr sz="900"/>
            </a:lvl2pPr>
            <a:lvl3pPr indent="-228600" lvl="2" marL="13716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3pPr>
            <a:lvl4pPr indent="-228600" lvl="3" marL="18288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4pPr>
            <a:lvl5pPr indent="-228600" lvl="4" marL="22860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5pPr>
            <a:lvl6pPr indent="-228600" lvl="5" marL="27432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6pPr>
            <a:lvl7pPr indent="-228600" lvl="6" marL="32004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7pPr>
            <a:lvl8pPr indent="-228600" lvl="7" marL="3657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8pPr>
            <a:lvl9pPr indent="-228600" lvl="8" marL="41148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9pPr>
          </a:lstStyle>
          <a:p/>
        </p:txBody>
      </p:sp>
      <p:sp>
        <p:nvSpPr>
          <p:cNvPr id="91" name="Google Shape;91;p29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9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9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0"/>
          <p:cNvSpPr txBox="1"/>
          <p:nvPr>
            <p:ph type="title"/>
          </p:nvPr>
        </p:nvSpPr>
        <p:spPr>
          <a:xfrm>
            <a:off x="508001" y="457200"/>
            <a:ext cx="6447501" cy="255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b="0" sz="33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30"/>
          <p:cNvSpPr txBox="1"/>
          <p:nvPr>
            <p:ph idx="1" type="body"/>
          </p:nvPr>
        </p:nvSpPr>
        <p:spPr>
          <a:xfrm>
            <a:off x="508001" y="3352800"/>
            <a:ext cx="6447501" cy="1178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97" name="Google Shape;97;p30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30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30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1"/>
          <p:cNvSpPr txBox="1"/>
          <p:nvPr>
            <p:ph type="title"/>
          </p:nvPr>
        </p:nvSpPr>
        <p:spPr>
          <a:xfrm>
            <a:off x="698500" y="457200"/>
            <a:ext cx="6070601" cy="22669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b="0" sz="33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31"/>
          <p:cNvSpPr txBox="1"/>
          <p:nvPr>
            <p:ph idx="1" type="body"/>
          </p:nvPr>
        </p:nvSpPr>
        <p:spPr>
          <a:xfrm>
            <a:off x="1024604" y="2724150"/>
            <a:ext cx="5418393" cy="285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750"/>
              </a:spcBef>
              <a:spcAft>
                <a:spcPts val="0"/>
              </a:spcAft>
              <a:buSzPts val="960"/>
              <a:buFont typeface="Trebuchet MS"/>
              <a:buNone/>
              <a:defRPr sz="120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750"/>
              </a:spcBef>
              <a:spcAft>
                <a:spcPts val="0"/>
              </a:spcAft>
              <a:buSzPts val="960"/>
              <a:buFont typeface="Trebuchet MS"/>
              <a:buNone/>
              <a:defRPr/>
            </a:lvl2pPr>
            <a:lvl3pPr indent="-228600" lvl="2" marL="1371600" algn="l">
              <a:spcBef>
                <a:spcPts val="750"/>
              </a:spcBef>
              <a:spcAft>
                <a:spcPts val="0"/>
              </a:spcAft>
              <a:buSzPts val="840"/>
              <a:buFont typeface="Trebuchet MS"/>
              <a:buNone/>
              <a:defRPr/>
            </a:lvl3pPr>
            <a:lvl4pPr indent="-228600" lvl="3" marL="18288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4pPr>
            <a:lvl5pPr indent="-228600" lvl="4" marL="22860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5pPr>
            <a:lvl6pPr indent="-320039" lvl="5" marL="2743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03" name="Google Shape;103;p31"/>
          <p:cNvSpPr txBox="1"/>
          <p:nvPr>
            <p:ph idx="2" type="body"/>
          </p:nvPr>
        </p:nvSpPr>
        <p:spPr>
          <a:xfrm>
            <a:off x="508001" y="3352800"/>
            <a:ext cx="6447501" cy="1178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4" name="Google Shape;104;p31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31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31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" name="Google Shape;107;p31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6000" u="none" cap="none" strike="noStrik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08" name="Google Shape;108;p31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6000" u="none" cap="none" strike="noStrik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b="0" i="0" sz="1050" u="none" cap="none" strike="noStrike">
              <a:solidFill>
                <a:srgbClr val="BFE47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2"/>
          <p:cNvSpPr txBox="1"/>
          <p:nvPr>
            <p:ph type="title"/>
          </p:nvPr>
        </p:nvSpPr>
        <p:spPr>
          <a:xfrm>
            <a:off x="508001" y="1448991"/>
            <a:ext cx="6447501" cy="194659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b="0" sz="33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32"/>
          <p:cNvSpPr txBox="1"/>
          <p:nvPr>
            <p:ph idx="1" type="body"/>
          </p:nvPr>
        </p:nvSpPr>
        <p:spPr>
          <a:xfrm>
            <a:off x="508001" y="3395586"/>
            <a:ext cx="6447501" cy="11354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2" name="Google Shape;112;p32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32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32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Name Card">
  <p:cSld name="Quote Name Card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3"/>
          <p:cNvSpPr txBox="1"/>
          <p:nvPr>
            <p:ph type="title"/>
          </p:nvPr>
        </p:nvSpPr>
        <p:spPr>
          <a:xfrm>
            <a:off x="698500" y="457200"/>
            <a:ext cx="6070601" cy="22669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b="0" sz="33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33"/>
          <p:cNvSpPr txBox="1"/>
          <p:nvPr>
            <p:ph idx="1" type="body"/>
          </p:nvPr>
        </p:nvSpPr>
        <p:spPr>
          <a:xfrm>
            <a:off x="507999" y="3009900"/>
            <a:ext cx="6447502" cy="3856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750"/>
              </a:spcBef>
              <a:spcAft>
                <a:spcPts val="0"/>
              </a:spcAft>
              <a:buSzPts val="1440"/>
              <a:buFont typeface="Trebuchet MS"/>
              <a:buNone/>
              <a:defRPr sz="180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750"/>
              </a:spcBef>
              <a:spcAft>
                <a:spcPts val="0"/>
              </a:spcAft>
              <a:buSzPts val="960"/>
              <a:buFont typeface="Trebuchet MS"/>
              <a:buNone/>
              <a:defRPr/>
            </a:lvl2pPr>
            <a:lvl3pPr indent="-228600" lvl="2" marL="1371600" algn="l">
              <a:spcBef>
                <a:spcPts val="750"/>
              </a:spcBef>
              <a:spcAft>
                <a:spcPts val="0"/>
              </a:spcAft>
              <a:buSzPts val="840"/>
              <a:buFont typeface="Trebuchet MS"/>
              <a:buNone/>
              <a:defRPr/>
            </a:lvl3pPr>
            <a:lvl4pPr indent="-228600" lvl="3" marL="18288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4pPr>
            <a:lvl5pPr indent="-228600" lvl="4" marL="22860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5pPr>
            <a:lvl6pPr indent="-320039" lvl="5" marL="2743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18" name="Google Shape;118;p33"/>
          <p:cNvSpPr txBox="1"/>
          <p:nvPr>
            <p:ph idx="2" type="body"/>
          </p:nvPr>
        </p:nvSpPr>
        <p:spPr>
          <a:xfrm>
            <a:off x="508001" y="3395586"/>
            <a:ext cx="6447501" cy="11354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9" name="Google Shape;119;p33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33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33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" name="Google Shape;122;p3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6000" u="none" cap="none" strike="noStrik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23" name="Google Shape;123;p33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6000" u="none" cap="none" strike="noStrik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ue or False">
  <p:cSld name="True or False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4"/>
          <p:cNvSpPr txBox="1"/>
          <p:nvPr>
            <p:ph type="title"/>
          </p:nvPr>
        </p:nvSpPr>
        <p:spPr>
          <a:xfrm>
            <a:off x="514350" y="457200"/>
            <a:ext cx="6441152" cy="22669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b="0" sz="33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34"/>
          <p:cNvSpPr txBox="1"/>
          <p:nvPr>
            <p:ph idx="1" type="body"/>
          </p:nvPr>
        </p:nvSpPr>
        <p:spPr>
          <a:xfrm>
            <a:off x="507999" y="3009900"/>
            <a:ext cx="6447502" cy="3856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750"/>
              </a:spcBef>
              <a:spcAft>
                <a:spcPts val="0"/>
              </a:spcAft>
              <a:buSzPts val="1440"/>
              <a:buFont typeface="Trebuchet MS"/>
              <a:buNone/>
              <a:defRPr sz="18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750"/>
              </a:spcBef>
              <a:spcAft>
                <a:spcPts val="0"/>
              </a:spcAft>
              <a:buSzPts val="960"/>
              <a:buFont typeface="Trebuchet MS"/>
              <a:buNone/>
              <a:defRPr/>
            </a:lvl2pPr>
            <a:lvl3pPr indent="-228600" lvl="2" marL="1371600" algn="l">
              <a:spcBef>
                <a:spcPts val="750"/>
              </a:spcBef>
              <a:spcAft>
                <a:spcPts val="0"/>
              </a:spcAft>
              <a:buSzPts val="840"/>
              <a:buFont typeface="Trebuchet MS"/>
              <a:buNone/>
              <a:defRPr/>
            </a:lvl3pPr>
            <a:lvl4pPr indent="-228600" lvl="3" marL="18288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4pPr>
            <a:lvl5pPr indent="-228600" lvl="4" marL="22860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5pPr>
            <a:lvl6pPr indent="-320039" lvl="5" marL="2743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27" name="Google Shape;127;p34"/>
          <p:cNvSpPr txBox="1"/>
          <p:nvPr>
            <p:ph idx="2" type="body"/>
          </p:nvPr>
        </p:nvSpPr>
        <p:spPr>
          <a:xfrm>
            <a:off x="508001" y="3395586"/>
            <a:ext cx="6447501" cy="11354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8" name="Google Shape;128;p34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34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34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5"/>
          <p:cNvSpPr txBox="1"/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35"/>
          <p:cNvSpPr txBox="1"/>
          <p:nvPr>
            <p:ph idx="1" type="body"/>
          </p:nvPr>
        </p:nvSpPr>
        <p:spPr>
          <a:xfrm rot="5400000">
            <a:off x="2276462" y="-148019"/>
            <a:ext cx="2910580" cy="64475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34" name="Google Shape;134;p35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35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35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6"/>
          <p:cNvSpPr txBox="1"/>
          <p:nvPr>
            <p:ph type="title"/>
          </p:nvPr>
        </p:nvSpPr>
        <p:spPr>
          <a:xfrm rot="5400000">
            <a:off x="4495739" y="1937216"/>
            <a:ext cx="3938588" cy="9785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36"/>
          <p:cNvSpPr txBox="1"/>
          <p:nvPr>
            <p:ph idx="1" type="body"/>
          </p:nvPr>
        </p:nvSpPr>
        <p:spPr>
          <a:xfrm rot="5400000">
            <a:off x="1186264" y="-221062"/>
            <a:ext cx="3938588" cy="5295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40" name="Google Shape;140;p36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36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36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Trebuchet M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9pPr>
          </a:lstStyle>
          <a:p/>
        </p:txBody>
      </p:sp>
      <p:sp>
        <p:nvSpPr>
          <p:cNvPr id="41" name="Google Shape;4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" name="Google Shape;42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b="0" i="0" sz="675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b="0" i="0" sz="675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b="0" i="0" sz="675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b="0" i="0" sz="675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b="0" i="0" sz="675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b="0" i="0" sz="675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b="0" i="0" sz="675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b="0" i="0" sz="675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b="0" i="0" sz="675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2"/>
          <p:cNvSpPr txBox="1"/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Trebuchet MS"/>
              <a:buNone/>
              <a:defRPr sz="27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2"/>
          <p:cNvSpPr txBox="1"/>
          <p:nvPr>
            <p:ph idx="1" type="body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46" name="Google Shape;46;p22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2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2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3"/>
          <p:cNvSpPr txBox="1"/>
          <p:nvPr>
            <p:ph type="title"/>
          </p:nvPr>
        </p:nvSpPr>
        <p:spPr>
          <a:xfrm>
            <a:off x="508001" y="2025651"/>
            <a:ext cx="6447501" cy="136993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Trebuchet MS"/>
              <a:buNone/>
              <a:defRPr b="0" sz="3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3"/>
          <p:cNvSpPr txBox="1"/>
          <p:nvPr>
            <p:ph idx="1" type="body"/>
          </p:nvPr>
        </p:nvSpPr>
        <p:spPr>
          <a:xfrm>
            <a:off x="508001" y="3395586"/>
            <a:ext cx="6447501" cy="6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750"/>
              </a:spcBef>
              <a:spcAft>
                <a:spcPts val="0"/>
              </a:spcAft>
              <a:buSzPts val="1200"/>
              <a:buNone/>
              <a:defRPr sz="150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2" name="Google Shape;52;p23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3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3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4"/>
          <p:cNvSpPr txBox="1"/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4"/>
          <p:cNvSpPr txBox="1"/>
          <p:nvPr>
            <p:ph idx="1" type="body"/>
          </p:nvPr>
        </p:nvSpPr>
        <p:spPr>
          <a:xfrm>
            <a:off x="508001" y="1620442"/>
            <a:ext cx="3138026" cy="29105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58" name="Google Shape;58;p24"/>
          <p:cNvSpPr txBox="1"/>
          <p:nvPr>
            <p:ph idx="2" type="body"/>
          </p:nvPr>
        </p:nvSpPr>
        <p:spPr>
          <a:xfrm>
            <a:off x="3817477" y="1620442"/>
            <a:ext cx="3138026" cy="29105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59" name="Google Shape;59;p24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4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4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5"/>
          <p:cNvSpPr txBox="1"/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Trebuchet M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5"/>
          <p:cNvSpPr txBox="1"/>
          <p:nvPr>
            <p:ph idx="1" type="body"/>
          </p:nvPr>
        </p:nvSpPr>
        <p:spPr>
          <a:xfrm>
            <a:off x="506809" y="1620737"/>
            <a:ext cx="3139217" cy="43219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750"/>
              </a:spcBef>
              <a:spcAft>
                <a:spcPts val="0"/>
              </a:spcAft>
              <a:buSzPts val="1440"/>
              <a:buNone/>
              <a:defRPr b="0" sz="1800"/>
            </a:lvl1pPr>
            <a:lvl2pPr indent="-228600" lvl="1" marL="914400" algn="l">
              <a:spcBef>
                <a:spcPts val="750"/>
              </a:spcBef>
              <a:spcAft>
                <a:spcPts val="0"/>
              </a:spcAft>
              <a:buSzPts val="1200"/>
              <a:buNone/>
              <a:defRPr b="1" sz="1500"/>
            </a:lvl2pPr>
            <a:lvl3pPr indent="-228600" lvl="2" marL="1371600" algn="l">
              <a:spcBef>
                <a:spcPts val="750"/>
              </a:spcBef>
              <a:spcAft>
                <a:spcPts val="0"/>
              </a:spcAft>
              <a:buSzPts val="1080"/>
              <a:buNone/>
              <a:defRPr b="1" sz="1350"/>
            </a:lvl3pPr>
            <a:lvl4pPr indent="-228600" lvl="3" marL="1828800" algn="l">
              <a:spcBef>
                <a:spcPts val="750"/>
              </a:spcBef>
              <a:spcAft>
                <a:spcPts val="0"/>
              </a:spcAft>
              <a:buSzPts val="960"/>
              <a:buNone/>
              <a:defRPr b="1" sz="1200"/>
            </a:lvl4pPr>
            <a:lvl5pPr indent="-228600" lvl="4" marL="2286000" algn="l">
              <a:spcBef>
                <a:spcPts val="750"/>
              </a:spcBef>
              <a:spcAft>
                <a:spcPts val="0"/>
              </a:spcAft>
              <a:buSzPts val="960"/>
              <a:buNone/>
              <a:defRPr b="1" sz="1200"/>
            </a:lvl5pPr>
            <a:lvl6pPr indent="-228600" lvl="5" marL="2743200" algn="l">
              <a:spcBef>
                <a:spcPts val="750"/>
              </a:spcBef>
              <a:spcAft>
                <a:spcPts val="0"/>
              </a:spcAft>
              <a:buSzPts val="960"/>
              <a:buNone/>
              <a:defRPr b="1" sz="1200"/>
            </a:lvl6pPr>
            <a:lvl7pPr indent="-228600" lvl="6" marL="3200400" algn="l">
              <a:spcBef>
                <a:spcPts val="750"/>
              </a:spcBef>
              <a:spcAft>
                <a:spcPts val="0"/>
              </a:spcAft>
              <a:buSzPts val="960"/>
              <a:buNone/>
              <a:defRPr b="1" sz="1200"/>
            </a:lvl7pPr>
            <a:lvl8pPr indent="-228600" lvl="7" marL="3657600" algn="l">
              <a:spcBef>
                <a:spcPts val="750"/>
              </a:spcBef>
              <a:spcAft>
                <a:spcPts val="0"/>
              </a:spcAft>
              <a:buSzPts val="960"/>
              <a:buNone/>
              <a:defRPr b="1" sz="1200"/>
            </a:lvl8pPr>
            <a:lvl9pPr indent="-228600" lvl="8" marL="4114800" algn="l">
              <a:spcBef>
                <a:spcPts val="750"/>
              </a:spcBef>
              <a:spcAft>
                <a:spcPts val="0"/>
              </a:spcAft>
              <a:buSzPts val="960"/>
              <a:buNone/>
              <a:defRPr b="1" sz="1200"/>
            </a:lvl9pPr>
          </a:lstStyle>
          <a:p/>
        </p:txBody>
      </p:sp>
      <p:sp>
        <p:nvSpPr>
          <p:cNvPr id="65" name="Google Shape;65;p25"/>
          <p:cNvSpPr txBox="1"/>
          <p:nvPr>
            <p:ph idx="2" type="body"/>
          </p:nvPr>
        </p:nvSpPr>
        <p:spPr>
          <a:xfrm>
            <a:off x="506809" y="2052934"/>
            <a:ext cx="3139217" cy="24780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66" name="Google Shape;66;p25"/>
          <p:cNvSpPr txBox="1"/>
          <p:nvPr>
            <p:ph idx="3" type="body"/>
          </p:nvPr>
        </p:nvSpPr>
        <p:spPr>
          <a:xfrm>
            <a:off x="3816287" y="1620737"/>
            <a:ext cx="3139214" cy="43219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750"/>
              </a:spcBef>
              <a:spcAft>
                <a:spcPts val="0"/>
              </a:spcAft>
              <a:buSzPts val="1440"/>
              <a:buNone/>
              <a:defRPr b="0" sz="1800"/>
            </a:lvl1pPr>
            <a:lvl2pPr indent="-228600" lvl="1" marL="914400" algn="l">
              <a:spcBef>
                <a:spcPts val="750"/>
              </a:spcBef>
              <a:spcAft>
                <a:spcPts val="0"/>
              </a:spcAft>
              <a:buSzPts val="1200"/>
              <a:buNone/>
              <a:defRPr b="1" sz="1500"/>
            </a:lvl2pPr>
            <a:lvl3pPr indent="-228600" lvl="2" marL="1371600" algn="l">
              <a:spcBef>
                <a:spcPts val="750"/>
              </a:spcBef>
              <a:spcAft>
                <a:spcPts val="0"/>
              </a:spcAft>
              <a:buSzPts val="1080"/>
              <a:buNone/>
              <a:defRPr b="1" sz="1350"/>
            </a:lvl3pPr>
            <a:lvl4pPr indent="-228600" lvl="3" marL="1828800" algn="l">
              <a:spcBef>
                <a:spcPts val="750"/>
              </a:spcBef>
              <a:spcAft>
                <a:spcPts val="0"/>
              </a:spcAft>
              <a:buSzPts val="960"/>
              <a:buNone/>
              <a:defRPr b="1" sz="1200"/>
            </a:lvl4pPr>
            <a:lvl5pPr indent="-228600" lvl="4" marL="2286000" algn="l">
              <a:spcBef>
                <a:spcPts val="750"/>
              </a:spcBef>
              <a:spcAft>
                <a:spcPts val="0"/>
              </a:spcAft>
              <a:buSzPts val="960"/>
              <a:buNone/>
              <a:defRPr b="1" sz="1200"/>
            </a:lvl5pPr>
            <a:lvl6pPr indent="-228600" lvl="5" marL="2743200" algn="l">
              <a:spcBef>
                <a:spcPts val="750"/>
              </a:spcBef>
              <a:spcAft>
                <a:spcPts val="0"/>
              </a:spcAft>
              <a:buSzPts val="960"/>
              <a:buNone/>
              <a:defRPr b="1" sz="1200"/>
            </a:lvl6pPr>
            <a:lvl7pPr indent="-228600" lvl="6" marL="3200400" algn="l">
              <a:spcBef>
                <a:spcPts val="750"/>
              </a:spcBef>
              <a:spcAft>
                <a:spcPts val="0"/>
              </a:spcAft>
              <a:buSzPts val="960"/>
              <a:buNone/>
              <a:defRPr b="1" sz="1200"/>
            </a:lvl7pPr>
            <a:lvl8pPr indent="-228600" lvl="7" marL="3657600" algn="l">
              <a:spcBef>
                <a:spcPts val="750"/>
              </a:spcBef>
              <a:spcAft>
                <a:spcPts val="0"/>
              </a:spcAft>
              <a:buSzPts val="960"/>
              <a:buNone/>
              <a:defRPr b="1" sz="1200"/>
            </a:lvl8pPr>
            <a:lvl9pPr indent="-228600" lvl="8" marL="4114800" algn="l">
              <a:spcBef>
                <a:spcPts val="750"/>
              </a:spcBef>
              <a:spcAft>
                <a:spcPts val="0"/>
              </a:spcAft>
              <a:buSzPts val="960"/>
              <a:buNone/>
              <a:defRPr b="1" sz="1200"/>
            </a:lvl9pPr>
          </a:lstStyle>
          <a:p/>
        </p:txBody>
      </p:sp>
      <p:sp>
        <p:nvSpPr>
          <p:cNvPr id="67" name="Google Shape;67;p25"/>
          <p:cNvSpPr txBox="1"/>
          <p:nvPr>
            <p:ph idx="4" type="body"/>
          </p:nvPr>
        </p:nvSpPr>
        <p:spPr>
          <a:xfrm>
            <a:off x="3816288" y="2052934"/>
            <a:ext cx="3139213" cy="24780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68" name="Google Shape;68;p25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5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5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6"/>
          <p:cNvSpPr txBox="1"/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6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6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6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7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7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7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8"/>
          <p:cNvSpPr txBox="1"/>
          <p:nvPr>
            <p:ph type="title"/>
          </p:nvPr>
        </p:nvSpPr>
        <p:spPr>
          <a:xfrm>
            <a:off x="508001" y="1123953"/>
            <a:ext cx="2890896" cy="9588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Trebuchet MS"/>
              <a:buNone/>
              <a:defRPr sz="15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8"/>
          <p:cNvSpPr txBox="1"/>
          <p:nvPr>
            <p:ph idx="1" type="body"/>
          </p:nvPr>
        </p:nvSpPr>
        <p:spPr>
          <a:xfrm>
            <a:off x="3570346" y="386193"/>
            <a:ext cx="3385156" cy="41448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83" name="Google Shape;83;p28"/>
          <p:cNvSpPr txBox="1"/>
          <p:nvPr>
            <p:ph idx="2" type="body"/>
          </p:nvPr>
        </p:nvSpPr>
        <p:spPr>
          <a:xfrm>
            <a:off x="508001" y="2082802"/>
            <a:ext cx="2890896" cy="1938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/>
            </a:lvl1pPr>
            <a:lvl2pPr indent="-228600" lvl="1" marL="9144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/>
            </a:lvl2pPr>
            <a:lvl3pPr indent="-228600" lvl="2" marL="1371600" algn="l">
              <a:spcBef>
                <a:spcPts val="750"/>
              </a:spcBef>
              <a:spcAft>
                <a:spcPts val="0"/>
              </a:spcAft>
              <a:buSzPts val="720"/>
              <a:buNone/>
              <a:defRPr sz="900"/>
            </a:lvl3pPr>
            <a:lvl4pPr indent="-228600" lvl="3" marL="18288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4pPr>
            <a:lvl5pPr indent="-228600" lvl="4" marL="22860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5pPr>
            <a:lvl6pPr indent="-228600" lvl="5" marL="27432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6pPr>
            <a:lvl7pPr indent="-228600" lvl="6" marL="32004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7pPr>
            <a:lvl8pPr indent="-228600" lvl="7" marL="36576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8pPr>
            <a:lvl9pPr indent="-228600" lvl="8" marL="41148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9pPr>
          </a:lstStyle>
          <a:p/>
        </p:txBody>
      </p:sp>
      <p:sp>
        <p:nvSpPr>
          <p:cNvPr id="84" name="Google Shape;84;p28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8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8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9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7" name="Google Shape;7;p19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cap="flat" cmpd="sng" w="9525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" name="Google Shape;8;p19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cap="flat" cmpd="sng" w="9525">
              <a:solidFill>
                <a:srgbClr val="D8D8D8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" name="Google Shape;9;p19"/>
            <p:cNvSpPr/>
            <p:nvPr/>
          </p:nvSpPr>
          <p:spPr>
            <a:xfrm>
              <a:off x="9181476" y="-8467"/>
              <a:ext cx="3007349" cy="6866467"/>
            </a:xfrm>
            <a:custGeom>
              <a:rect b="b" l="l" r="r" t="t"/>
              <a:pathLst>
                <a:path extrusionOk="0" h="6866467" w="3007349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10" name="Google Shape;10;p19"/>
            <p:cNvSpPr/>
            <p:nvPr/>
          </p:nvSpPr>
          <p:spPr>
            <a:xfrm>
              <a:off x="9603442" y="-8467"/>
              <a:ext cx="2588558" cy="6866467"/>
            </a:xfrm>
            <a:custGeom>
              <a:rect b="b" l="l" r="r" t="t"/>
              <a:pathLst>
                <a:path extrusionOk="0" h="6866467" w="2573311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11" name="Google Shape;11;p19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fmla="val 100000" name="adj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19"/>
            <p:cNvSpPr/>
            <p:nvPr/>
          </p:nvSpPr>
          <p:spPr>
            <a:xfrm>
              <a:off x="9334500" y="-8467"/>
              <a:ext cx="2854326" cy="6866467"/>
            </a:xfrm>
            <a:custGeom>
              <a:rect b="b" l="l" r="r" t="t"/>
              <a:pathLst>
                <a:path extrusionOk="0" h="6866467" w="2858013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13" name="Google Shape;13;p19"/>
            <p:cNvSpPr/>
            <p:nvPr/>
          </p:nvSpPr>
          <p:spPr>
            <a:xfrm>
              <a:off x="10898730" y="-8467"/>
              <a:ext cx="1290094" cy="6866467"/>
            </a:xfrm>
            <a:custGeom>
              <a:rect b="b" l="l" r="r" t="t"/>
              <a:pathLst>
                <a:path extrusionOk="0" h="6858000" w="1290094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14" name="Google Shape;14;p19"/>
            <p:cNvSpPr/>
            <p:nvPr/>
          </p:nvSpPr>
          <p:spPr>
            <a:xfrm>
              <a:off x="10938999" y="-8467"/>
              <a:ext cx="1249825" cy="6866467"/>
            </a:xfrm>
            <a:custGeom>
              <a:rect b="b" l="l" r="r" t="t"/>
              <a:pathLst>
                <a:path extrusionOk="0" h="6858000" w="1249825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15" name="Google Shape;15;p19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fmla="val 100000" name="adj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19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fmla="val 0" name="adj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" name="Google Shape;17;p19"/>
          <p:cNvSpPr txBox="1"/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Trebuchet MS"/>
              <a:buNone/>
              <a:defRPr b="0" i="0" sz="27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8" name="Google Shape;18;p19"/>
          <p:cNvSpPr txBox="1"/>
          <p:nvPr>
            <p:ph idx="1" type="body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97180" lvl="0" marL="457200" marR="0" rtl="0" algn="l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080"/>
              <a:buFont typeface="Noto Sans Symbols"/>
              <a:buChar char="►"/>
              <a:defRPr b="0" i="0" sz="135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89560" lvl="1" marL="914400" marR="0" rtl="0" algn="l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81939" lvl="2" marL="1371600" marR="0" rtl="0" algn="l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840"/>
              <a:buFont typeface="Noto Sans Symbols"/>
              <a:buChar char="►"/>
              <a:defRPr b="0" i="0" sz="105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74319" lvl="3" marL="1828800" marR="0" rtl="0" algn="l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b="0" i="0" sz="9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74320" lvl="4" marL="2286000" marR="0" rtl="0" algn="l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b="0" i="0" sz="9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74320" lvl="5" marL="2743200" marR="0" rtl="0" algn="l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b="0" i="0" sz="9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74320" lvl="6" marL="3200400" marR="0" rtl="0" algn="l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b="0" i="0" sz="9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74320" lvl="7" marL="3657600" marR="0" rtl="0" algn="l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b="0" i="0" sz="9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74320" lvl="8" marL="4114800" marR="0" rtl="0" algn="l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b="0" i="0" sz="9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9" name="Google Shape;19;p19"/>
          <p:cNvSpPr txBox="1"/>
          <p:nvPr>
            <p:ph idx="10" type="dt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75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0" name="Google Shape;20;p19"/>
          <p:cNvSpPr txBox="1"/>
          <p:nvPr>
            <p:ph idx="11" type="ftr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75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1" name="Google Shape;21;p19"/>
          <p:cNvSpPr txBox="1"/>
          <p:nvPr>
            <p:ph idx="12" type="sldNum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b="0" i="0" sz="675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b="0" i="0" sz="675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b="0" i="0" sz="675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b="0" i="0" sz="675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b="0" i="0" sz="675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b="0" i="0" sz="675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b="0" i="0" sz="675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b="0" i="0" sz="675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5"/>
              <a:buFont typeface="Trebuchet MS"/>
              <a:buNone/>
              <a:defRPr b="0" i="0" sz="675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Relationship Id="rId4" Type="http://schemas.openxmlformats.org/officeDocument/2006/relationships/image" Target="../media/image1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Relationship Id="rId4" Type="http://schemas.openxmlformats.org/officeDocument/2006/relationships/image" Target="../media/image1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"/>
          <p:cNvSpPr txBox="1"/>
          <p:nvPr>
            <p:ph type="ctrTitle"/>
          </p:nvPr>
        </p:nvSpPr>
        <p:spPr>
          <a:xfrm>
            <a:off x="235500" y="439075"/>
            <a:ext cx="8520600" cy="1740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Trebuchet MS"/>
              <a:buNone/>
            </a:pPr>
            <a:r>
              <a:rPr b="1" lang="en" sz="1300"/>
              <a:t>                                 </a:t>
            </a:r>
            <a:r>
              <a:rPr b="1" lang="en" sz="1300">
                <a:solidFill>
                  <a:srgbClr val="1155CC"/>
                </a:solidFill>
              </a:rPr>
              <a:t>     </a:t>
            </a:r>
            <a:r>
              <a:rPr b="1" lang="en" sz="1800">
                <a:solidFill>
                  <a:srgbClr val="1155CC"/>
                </a:solidFill>
              </a:rPr>
              <a:t>CSE 2211 - Database Management Systems - I Lab</a:t>
            </a:r>
            <a:endParaRPr b="1" sz="1800">
              <a:solidFill>
                <a:srgbClr val="1155CC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400"/>
              <a:buFont typeface="Trebuchet MS"/>
              <a:buNone/>
            </a:pPr>
            <a:r>
              <a:rPr b="1" lang="en" sz="1400">
                <a:solidFill>
                  <a:srgbClr val="1155CC"/>
                </a:solidFill>
              </a:rPr>
              <a:t>                                                                     </a:t>
            </a:r>
            <a:r>
              <a:rPr b="1" lang="en" sz="1800">
                <a:solidFill>
                  <a:srgbClr val="1155CC"/>
                </a:solidFill>
              </a:rPr>
              <a:t>Project Name:</a:t>
            </a:r>
            <a:endParaRPr b="1" sz="1800">
              <a:solidFill>
                <a:srgbClr val="1155CC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400"/>
              <a:buFont typeface="Trebuchet MS"/>
              <a:buNone/>
            </a:pPr>
            <a:r>
              <a:rPr b="1" lang="en" sz="1400">
                <a:solidFill>
                  <a:srgbClr val="1155CC"/>
                </a:solidFill>
              </a:rPr>
              <a:t>                                             </a:t>
            </a:r>
            <a:r>
              <a:rPr b="1" lang="en" sz="1800">
                <a:solidFill>
                  <a:srgbClr val="1155CC"/>
                </a:solidFill>
              </a:rPr>
              <a:t>Medical Supply Management System</a:t>
            </a:r>
            <a:endParaRPr b="1" sz="1800">
              <a:solidFill>
                <a:srgbClr val="1155CC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rgbClr val="1155CC"/>
              </a:solidFill>
            </a:endParaRPr>
          </a:p>
        </p:txBody>
      </p:sp>
      <p:sp>
        <p:nvSpPr>
          <p:cNvPr id="148" name="Google Shape;148;p1"/>
          <p:cNvSpPr txBox="1"/>
          <p:nvPr>
            <p:ph idx="1" type="subTitle"/>
          </p:nvPr>
        </p:nvSpPr>
        <p:spPr>
          <a:xfrm>
            <a:off x="178400" y="2273800"/>
            <a:ext cx="8520600" cy="26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</a:rPr>
              <a:t>                                     Members :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solidFill>
                  <a:schemeClr val="dk1"/>
                </a:solidFill>
              </a:rPr>
              <a:t>                                           01. Mehedi Hasan Sakib (13)</a:t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60"/>
              <a:buNone/>
            </a:pPr>
            <a:r>
              <a:rPr b="1" lang="en" sz="1700">
                <a:solidFill>
                  <a:schemeClr val="dk1"/>
                </a:solidFill>
              </a:rPr>
              <a:t>                                           02. Ruhul Amin (27)</a:t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b="1" lang="en" sz="1800">
                <a:solidFill>
                  <a:schemeClr val="dk1"/>
                </a:solidFill>
              </a:rPr>
              <a:t>                                                  28th Batch</a:t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60"/>
              <a:buNone/>
            </a:pPr>
            <a:r>
              <a:rPr b="1" lang="en" sz="1700">
                <a:solidFill>
                  <a:schemeClr val="dk1"/>
                </a:solidFill>
              </a:rPr>
              <a:t>                            Department of Computer Science and Engineering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                                                            </a:t>
            </a:r>
            <a:r>
              <a:rPr b="1" lang="en" sz="1400">
                <a:solidFill>
                  <a:schemeClr val="dk1"/>
                </a:solidFill>
              </a:rPr>
              <a:t>  </a:t>
            </a:r>
            <a:r>
              <a:rPr b="1" lang="en" sz="1800">
                <a:solidFill>
                  <a:schemeClr val="dk1"/>
                </a:solidFill>
              </a:rPr>
              <a:t>University of Dhaka</a:t>
            </a:r>
            <a:endParaRPr/>
          </a:p>
        </p:txBody>
      </p:sp>
      <p:sp>
        <p:nvSpPr>
          <p:cNvPr id="149" name="Google Shape;149;p1"/>
          <p:cNvSpPr txBox="1"/>
          <p:nvPr/>
        </p:nvSpPr>
        <p:spPr>
          <a:xfrm>
            <a:off x="831125" y="2869700"/>
            <a:ext cx="834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" sz="1100"/>
              <a:t>                      </a:t>
            </a:r>
            <a:r>
              <a:rPr b="1" lang="en" sz="2322"/>
              <a:t>            Entity-Relationship (ER) Diagram</a:t>
            </a:r>
            <a:endParaRPr b="1" sz="2322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15226"/>
              <a:buFont typeface="Trebuchet MS"/>
              <a:buNone/>
            </a:pPr>
            <a:r>
              <a:t/>
            </a:r>
            <a:endParaRPr/>
          </a:p>
        </p:txBody>
      </p:sp>
      <p:sp>
        <p:nvSpPr>
          <p:cNvPr id="204" name="Google Shape;204;p10"/>
          <p:cNvSpPr txBox="1"/>
          <p:nvPr>
            <p:ph idx="1" type="body"/>
          </p:nvPr>
        </p:nvSpPr>
        <p:spPr>
          <a:xfrm>
            <a:off x="311700" y="1017725"/>
            <a:ext cx="8520600" cy="39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chemeClr val="dk1"/>
                </a:solidFill>
              </a:rPr>
              <a:t>Visual representation of database relationships:</a:t>
            </a:r>
            <a:endParaRPr b="1"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500">
                <a:solidFill>
                  <a:schemeClr val="dk1"/>
                </a:solidFill>
              </a:rPr>
              <a:t>POSTS (Medical Store Information)</a:t>
            </a:r>
            <a:r>
              <a:rPr lang="en" sz="1500">
                <a:solidFill>
                  <a:schemeClr val="dk1"/>
                </a:solidFill>
              </a:rPr>
              <a:t> is the main entity.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500">
                <a:solidFill>
                  <a:schemeClr val="dk1"/>
                </a:solidFill>
              </a:rPr>
              <a:t>MEDICINES</a:t>
            </a:r>
            <a:r>
              <a:rPr lang="en" sz="1500">
                <a:solidFill>
                  <a:schemeClr val="dk1"/>
                </a:solidFill>
              </a:rPr>
              <a:t> table links to POSTS via </a:t>
            </a:r>
            <a:r>
              <a:rPr b="1" lang="en" sz="1500">
                <a:solidFill>
                  <a:schemeClr val="dk1"/>
                </a:solidFill>
              </a:rPr>
              <a:t>MID (Foreign Key)</a:t>
            </a:r>
            <a:r>
              <a:rPr lang="en" sz="15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500">
                <a:solidFill>
                  <a:schemeClr val="dk1"/>
                </a:solidFill>
              </a:rPr>
              <a:t>LOGS</a:t>
            </a:r>
            <a:r>
              <a:rPr lang="en" sz="1500">
                <a:solidFill>
                  <a:schemeClr val="dk1"/>
                </a:solidFill>
              </a:rPr>
              <a:t> table logs actions on medical stores, linked by </a:t>
            </a:r>
            <a:r>
              <a:rPr b="1" lang="en" sz="1500">
                <a:solidFill>
                  <a:schemeClr val="dk1"/>
                </a:solidFill>
              </a:rPr>
              <a:t>MID</a:t>
            </a:r>
            <a:r>
              <a:rPr lang="en" sz="15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500">
                <a:solidFill>
                  <a:schemeClr val="dk1"/>
                </a:solidFill>
              </a:rPr>
              <a:t>ADDMP and ADDPD</a:t>
            </a:r>
            <a:r>
              <a:rPr lang="en" sz="1500">
                <a:solidFill>
                  <a:schemeClr val="dk1"/>
                </a:solidFill>
              </a:rPr>
              <a:t> store additional medicines and products but remain independent.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b="1" lang="en" sz="1500">
                <a:solidFill>
                  <a:schemeClr val="dk1"/>
                </a:solidFill>
              </a:rPr>
              <a:t>Example ER Diagram Explanation:</a:t>
            </a:r>
            <a:endParaRPr b="1"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One </a:t>
            </a:r>
            <a:r>
              <a:rPr b="1" lang="en" sz="1500">
                <a:solidFill>
                  <a:schemeClr val="dk1"/>
                </a:solidFill>
              </a:rPr>
              <a:t>medical store (POSTS)</a:t>
            </a:r>
            <a:r>
              <a:rPr lang="en" sz="1500">
                <a:solidFill>
                  <a:schemeClr val="dk1"/>
                </a:solidFill>
              </a:rPr>
              <a:t> can have multiple </a:t>
            </a:r>
            <a:r>
              <a:rPr b="1" lang="en" sz="1500">
                <a:solidFill>
                  <a:schemeClr val="dk1"/>
                </a:solidFill>
              </a:rPr>
              <a:t>medicines (MEDICINES table)</a:t>
            </a:r>
            <a:r>
              <a:rPr lang="en" sz="15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One </a:t>
            </a:r>
            <a:r>
              <a:rPr b="1" lang="en" sz="1500">
                <a:solidFill>
                  <a:schemeClr val="dk1"/>
                </a:solidFill>
              </a:rPr>
              <a:t>medical store (POSTS)</a:t>
            </a:r>
            <a:r>
              <a:rPr lang="en" sz="1500">
                <a:solidFill>
                  <a:schemeClr val="dk1"/>
                </a:solidFill>
              </a:rPr>
              <a:t> can have multiple </a:t>
            </a:r>
            <a:r>
              <a:rPr b="1" lang="en" sz="1500">
                <a:solidFill>
                  <a:schemeClr val="dk1"/>
                </a:solidFill>
              </a:rPr>
              <a:t>log entries (LOGS table)</a:t>
            </a:r>
            <a:r>
              <a:rPr lang="en" sz="15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500">
                <a:solidFill>
                  <a:schemeClr val="dk1"/>
                </a:solidFill>
              </a:rPr>
              <a:t>ADDMP and ADDPD</a:t>
            </a:r>
            <a:r>
              <a:rPr lang="en" sz="1500">
                <a:solidFill>
                  <a:schemeClr val="dk1"/>
                </a:solidFill>
              </a:rPr>
              <a:t> provide extra categorizations but do not directly link to POSTS.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/>
              <a:t>Entity-Relationship (ER) Diagram</a:t>
            </a:r>
            <a:endParaRPr b="1"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Trebuchet MS"/>
              <a:buNone/>
            </a:pPr>
            <a:r>
              <a:t/>
            </a:r>
            <a:endParaRPr/>
          </a:p>
        </p:txBody>
      </p:sp>
      <p:sp>
        <p:nvSpPr>
          <p:cNvPr id="210" name="Google Shape;210;p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11" name="Google Shape;211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450" y="925200"/>
            <a:ext cx="8875676" cy="4218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2"/>
          <p:cNvSpPr txBox="1"/>
          <p:nvPr>
            <p:ph type="title"/>
          </p:nvPr>
        </p:nvSpPr>
        <p:spPr>
          <a:xfrm>
            <a:off x="112350" y="861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5226"/>
              <a:buFont typeface="Trebuchet MS"/>
              <a:buNone/>
            </a:pPr>
            <a:r>
              <a:rPr lang="en"/>
              <a:t>                             Table Create</a:t>
            </a:r>
            <a:endParaRPr/>
          </a:p>
        </p:txBody>
      </p:sp>
      <p:sp>
        <p:nvSpPr>
          <p:cNvPr id="217" name="Google Shape;217;p12"/>
          <p:cNvSpPr txBox="1"/>
          <p:nvPr>
            <p:ph idx="1" type="body"/>
          </p:nvPr>
        </p:nvSpPr>
        <p:spPr>
          <a:xfrm>
            <a:off x="205400" y="658875"/>
            <a:ext cx="8520600" cy="43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b="1" lang="en" sz="1300"/>
              <a:t>CREATE TABLE POSTS (</a:t>
            </a:r>
            <a:endParaRPr b="1" sz="1300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b="1" lang="en" sz="1300"/>
              <a:t>    MID INT PRIMARY KEY,</a:t>
            </a:r>
            <a:endParaRPr b="1" sz="1300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b="1" lang="en" sz="1300"/>
              <a:t>    MEDICAL_NAME VARCHAR(255) NOT NULL,</a:t>
            </a:r>
            <a:endParaRPr b="1" sz="1300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b="1" lang="en" sz="1300"/>
              <a:t>    OWNER_NAME VARCHAR(255),</a:t>
            </a:r>
            <a:endParaRPr b="1" sz="1300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b="1" lang="en" sz="1300"/>
              <a:t>    PHONE_NO VARCHAR(15),</a:t>
            </a:r>
            <a:endParaRPr b="1" sz="1300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b="1" lang="en" sz="1300"/>
              <a:t>    ADDRESS VARCHAR(255)</a:t>
            </a:r>
            <a:endParaRPr b="1" sz="1300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b="1" lang="en" sz="1300"/>
              <a:t>);</a:t>
            </a:r>
            <a:endParaRPr b="1" sz="1300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b="1" lang="en" sz="1300"/>
              <a:t>CREATE TABLE LOGS (</a:t>
            </a:r>
            <a:endParaRPr b="1" sz="1300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b="1" lang="en" sz="1300"/>
              <a:t>    ID INT NOT NULL PRIMARY KEY,</a:t>
            </a:r>
            <a:endParaRPr b="1" sz="1300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b="1" lang="en" sz="1300"/>
              <a:t>    MID INT,</a:t>
            </a:r>
            <a:endParaRPr b="1" sz="1300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b="1" lang="en" sz="1300"/>
              <a:t>    ACTION VARCHAR(255) NOT NULL,</a:t>
            </a:r>
            <a:endParaRPr b="1" sz="1300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b="1" lang="en" sz="1300"/>
              <a:t>    LOG_DATE DATE NOT NULL,</a:t>
            </a:r>
            <a:endParaRPr b="1" sz="1300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b="1" lang="en" sz="1300"/>
              <a:t>    CONSTRAINT FK_MID FOREIGN KEY (MID) REFERENCES POSTS(MID)</a:t>
            </a:r>
            <a:endParaRPr b="1" sz="1300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b="1" lang="en" sz="1300"/>
              <a:t>);</a:t>
            </a:r>
            <a:endParaRPr b="1" sz="1300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b="1" sz="1300"/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1200"/>
              </a:spcAft>
              <a:buSzPts val="523"/>
              <a:buNone/>
            </a:pPr>
            <a:r>
              <a:t/>
            </a:r>
            <a:endParaRPr b="1" sz="13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3"/>
          <p:cNvSpPr txBox="1"/>
          <p:nvPr>
            <p:ph type="title"/>
          </p:nvPr>
        </p:nvSpPr>
        <p:spPr>
          <a:xfrm>
            <a:off x="311700" y="131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" sz="1100"/>
              <a:t>                                                                               </a:t>
            </a:r>
            <a:r>
              <a:rPr b="1" lang="en" sz="2322"/>
              <a:t> SQL Queries Example</a:t>
            </a:r>
            <a:endParaRPr b="1" sz="2322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15226"/>
              <a:buFont typeface="Trebuchet MS"/>
              <a:buNone/>
            </a:pPr>
            <a:r>
              <a:t/>
            </a:r>
            <a:endParaRPr/>
          </a:p>
        </p:txBody>
      </p:sp>
      <p:sp>
        <p:nvSpPr>
          <p:cNvPr id="223" name="Google Shape;223;p13"/>
          <p:cNvSpPr txBox="1"/>
          <p:nvPr>
            <p:ph idx="1" type="body"/>
          </p:nvPr>
        </p:nvSpPr>
        <p:spPr>
          <a:xfrm>
            <a:off x="311700" y="704100"/>
            <a:ext cx="8520600" cy="38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rPr b="1" lang="en" sz="1500">
                <a:solidFill>
                  <a:schemeClr val="dk1"/>
                </a:solidFill>
              </a:rPr>
              <a:t>Find all medicines and their corresponding pharmacy names?</a:t>
            </a:r>
            <a:endParaRPr b="1" sz="15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rPr b="1" lang="en" sz="1500">
                <a:solidFill>
                  <a:schemeClr val="dk1"/>
                </a:solidFill>
              </a:rPr>
              <a:t>SELECT NAME, MEDICINES FROM MEDICINES;</a:t>
            </a:r>
            <a:endParaRPr b="1" sz="15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400"/>
              </a:spcBef>
              <a:spcAft>
                <a:spcPts val="400"/>
              </a:spcAft>
              <a:buSzPts val="1800"/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</p:txBody>
      </p:sp>
      <p:pic>
        <p:nvPicPr>
          <p:cNvPr id="224" name="Google Shape;22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3600" y="1727100"/>
            <a:ext cx="8136799" cy="341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4"/>
          <p:cNvSpPr txBox="1"/>
          <p:nvPr>
            <p:ph type="title"/>
          </p:nvPr>
        </p:nvSpPr>
        <p:spPr>
          <a:xfrm>
            <a:off x="311700" y="445025"/>
            <a:ext cx="85206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5226"/>
              <a:buFont typeface="Trebuchet MS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5226"/>
              <a:buFont typeface="Trebuchet MS"/>
              <a:buNone/>
            </a:pPr>
            <a:r>
              <a:t/>
            </a:r>
            <a:endParaRPr/>
          </a:p>
        </p:txBody>
      </p:sp>
      <p:sp>
        <p:nvSpPr>
          <p:cNvPr id="230" name="Google Shape;230;p14"/>
          <p:cNvSpPr txBox="1"/>
          <p:nvPr>
            <p:ph idx="1" type="body"/>
          </p:nvPr>
        </p:nvSpPr>
        <p:spPr>
          <a:xfrm>
            <a:off x="311700" y="132900"/>
            <a:ext cx="8520600" cy="44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b="1" lang="en" sz="1600">
                <a:solidFill>
                  <a:schemeClr val="dk1"/>
                </a:solidFill>
              </a:rPr>
              <a:t>Get logs of a specific pharmacy (e.g., MID = 103)?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   SELECT * FROM LOGS WHERE MID = 103;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231" name="Google Shape;23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7650" y="2204200"/>
            <a:ext cx="6248400" cy="211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5226"/>
              <a:buFont typeface="Trebuchet MS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5226"/>
              <a:buFont typeface="Trebuchet MS"/>
              <a:buNone/>
            </a:pPr>
            <a:r>
              <a:t/>
            </a:r>
            <a:endParaRPr/>
          </a:p>
        </p:txBody>
      </p:sp>
      <p:sp>
        <p:nvSpPr>
          <p:cNvPr id="237" name="Google Shape;237;p15"/>
          <p:cNvSpPr txBox="1"/>
          <p:nvPr>
            <p:ph idx="1" type="body"/>
          </p:nvPr>
        </p:nvSpPr>
        <p:spPr>
          <a:xfrm>
            <a:off x="311700" y="546450"/>
            <a:ext cx="8520600" cy="40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rPr b="1" lang="en" sz="1700">
                <a:solidFill>
                  <a:schemeClr val="dk1"/>
                </a:solidFill>
              </a:rPr>
              <a:t>Count the number of pharmacies in the database?</a:t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SzPts val="1800"/>
              <a:buNone/>
            </a:pPr>
            <a:r>
              <a:rPr b="1" lang="en" sz="1600"/>
              <a:t>SELECT COUNT(*) AS Total_Pharmacies </a:t>
            </a:r>
            <a:endParaRPr b="1"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/>
              <a:t>FROM POSTS;</a:t>
            </a:r>
            <a:endParaRPr b="1"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2300"/>
          </a:p>
        </p:txBody>
      </p:sp>
      <p:pic>
        <p:nvPicPr>
          <p:cNvPr id="238" name="Google Shape;23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51525" y="2571738"/>
            <a:ext cx="3543300" cy="208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100"/>
              <a:t>                                           Conclusion</a:t>
            </a:r>
            <a:endParaRPr b="1" sz="2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Trebuchet MS"/>
              <a:buNone/>
            </a:pPr>
            <a:r>
              <a:rPr lang="en" sz="2100"/>
              <a:t>   </a:t>
            </a:r>
            <a:endParaRPr sz="2100"/>
          </a:p>
        </p:txBody>
      </p:sp>
      <p:sp>
        <p:nvSpPr>
          <p:cNvPr id="244" name="Google Shape;24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This database effectively manages medical store records.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Implements </a:t>
            </a:r>
            <a:r>
              <a:rPr b="1" lang="en" sz="1700">
                <a:solidFill>
                  <a:schemeClr val="dk1"/>
                </a:solidFill>
              </a:rPr>
              <a:t>data integrity</a:t>
            </a:r>
            <a:r>
              <a:rPr lang="en" sz="1700">
                <a:solidFill>
                  <a:schemeClr val="dk1"/>
                </a:solidFill>
              </a:rPr>
              <a:t> using </a:t>
            </a:r>
            <a:r>
              <a:rPr b="1" lang="en" sz="1700">
                <a:solidFill>
                  <a:schemeClr val="dk1"/>
                </a:solidFill>
              </a:rPr>
              <a:t>primary and foreign keys</a:t>
            </a:r>
            <a:r>
              <a:rPr lang="en" sz="1700">
                <a:solidFill>
                  <a:schemeClr val="dk1"/>
                </a:solidFill>
              </a:rPr>
              <a:t>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Can be expanded to include more functionalities.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3e77c9f5eb_4_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33e77c9f5eb_4_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1" name="Google Shape;251;g33e77c9f5eb_4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900" y="448725"/>
            <a:ext cx="7307525" cy="4246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3e77c9f5eb_4_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33e77c9f5eb_4_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8" name="Google Shape;258;g33e77c9f5eb_4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175" y="486675"/>
            <a:ext cx="7825024" cy="4170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3e77c9f5eb_4_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g33e77c9f5eb_4_13"/>
          <p:cNvSpPr txBox="1"/>
          <p:nvPr>
            <p:ph idx="1" type="body"/>
          </p:nvPr>
        </p:nvSpPr>
        <p:spPr>
          <a:xfrm>
            <a:off x="311700" y="1152475"/>
            <a:ext cx="6744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5" name="Google Shape;265;g33e77c9f5eb_4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0"/>
            <a:ext cx="6384250" cy="489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" sz="1100"/>
              <a:t>                                                                                       </a:t>
            </a:r>
            <a:r>
              <a:rPr b="1" lang="en" sz="2544"/>
              <a:t>Introduction</a:t>
            </a:r>
            <a:endParaRPr b="1" sz="2544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15226"/>
              <a:buFont typeface="Trebuchet MS"/>
              <a:buNone/>
            </a:pPr>
            <a:r>
              <a:t/>
            </a:r>
            <a:endParaRPr/>
          </a:p>
        </p:txBody>
      </p:sp>
      <p:sp>
        <p:nvSpPr>
          <p:cNvPr id="155" name="Google Shape;155;p2"/>
          <p:cNvSpPr txBox="1"/>
          <p:nvPr>
            <p:ph idx="1" type="body"/>
          </p:nvPr>
        </p:nvSpPr>
        <p:spPr>
          <a:xfrm>
            <a:off x="3879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500">
                <a:solidFill>
                  <a:schemeClr val="dk1"/>
                </a:solidFill>
              </a:rPr>
              <a:t>What is this project about?</a:t>
            </a:r>
            <a:endParaRPr b="1"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A database system to manage pharmacies, medicines, and transactions efficiently.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500">
                <a:solidFill>
                  <a:schemeClr val="dk1"/>
                </a:solidFill>
              </a:rPr>
              <a:t>Purpose of the project:</a:t>
            </a:r>
            <a:endParaRPr b="1"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Organize and streamline pharmacy data management.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Maintain accurate medicine inventory.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Log transactions and updates systematically.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3e77c9f5eb_4_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g33e77c9f5eb_4_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2" name="Google Shape;272;g33e77c9f5eb_4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32813"/>
            <a:ext cx="7762299" cy="4077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3e77c9f5eb_4_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g33e77c9f5eb_4_26"/>
          <p:cNvSpPr txBox="1"/>
          <p:nvPr>
            <p:ph idx="1" type="body"/>
          </p:nvPr>
        </p:nvSpPr>
        <p:spPr>
          <a:xfrm>
            <a:off x="311700" y="1925025"/>
            <a:ext cx="8520600" cy="26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9" name="Google Shape;279;g33e77c9f5eb_4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66600"/>
            <a:ext cx="9144003" cy="165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g33e77c9f5eb_4_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376325"/>
            <a:ext cx="8832302" cy="174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3e77c9f5eb_4_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33e77c9f5eb_4_33"/>
          <p:cNvSpPr txBox="1"/>
          <p:nvPr>
            <p:ph idx="1" type="body"/>
          </p:nvPr>
        </p:nvSpPr>
        <p:spPr>
          <a:xfrm>
            <a:off x="311700" y="0"/>
            <a:ext cx="8520600" cy="51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7" name="Google Shape;287;g33e77c9f5eb_4_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455" y="0"/>
            <a:ext cx="704494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3e77c9f5eb_4_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g33e77c9f5eb_4_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4" name="Google Shape;294;g33e77c9f5eb_4_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45025"/>
            <a:ext cx="7668198" cy="3857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3e77c9f5eb_4_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g33e77c9f5eb_4_45"/>
          <p:cNvSpPr txBox="1"/>
          <p:nvPr>
            <p:ph idx="1" type="body"/>
          </p:nvPr>
        </p:nvSpPr>
        <p:spPr>
          <a:xfrm>
            <a:off x="311700" y="0"/>
            <a:ext cx="8520600" cy="45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1" name="Google Shape;301;g33e77c9f5eb_4_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581650" cy="171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g33e77c9f5eb_4_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438300"/>
            <a:ext cx="7040949" cy="3705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3e77c9f5eb_4_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g33e77c9f5eb_4_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9" name="Google Shape;309;g33e77c9f5eb_4_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6354100" cy="3716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g33e77c9f5eb_4_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350" y="-281328"/>
            <a:ext cx="4848225" cy="178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3e77c9f5eb_4_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g33e77c9f5eb_4_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7" name="Google Shape;317;g33e77c9f5eb_4_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150" y="445025"/>
            <a:ext cx="7372350" cy="203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g33e77c9f5eb_4_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638" y="2483363"/>
            <a:ext cx="7458075" cy="117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3e77c9f5eb_4_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g33e77c9f5eb_4_6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5" name="Google Shape;325;g33e77c9f5eb_4_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350" y="203850"/>
            <a:ext cx="7950475" cy="473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7"/>
          <p:cNvSpPr txBox="1"/>
          <p:nvPr>
            <p:ph idx="1" type="body"/>
          </p:nvPr>
        </p:nvSpPr>
        <p:spPr>
          <a:xfrm>
            <a:off x="311700" y="12189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>
                <a:solidFill>
                  <a:schemeClr val="dk1"/>
                </a:solidFill>
              </a:rPr>
              <a:t>                          </a:t>
            </a:r>
            <a:r>
              <a:rPr lang="en" sz="2700">
                <a:solidFill>
                  <a:srgbClr val="FF0000"/>
                </a:solidFill>
              </a:rPr>
              <a:t>Questions &amp; Feedback?</a:t>
            </a:r>
            <a:endParaRPr sz="27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25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5226"/>
              <a:buFont typeface="Trebuchet MS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5226"/>
              <a:buFont typeface="Trebuchet MS"/>
              <a:buNone/>
            </a:pPr>
            <a:r>
              <a:t/>
            </a:r>
            <a:endParaRPr/>
          </a:p>
        </p:txBody>
      </p:sp>
      <p:sp>
        <p:nvSpPr>
          <p:cNvPr id="336" name="Google Shape;33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b="1" lang="en" sz="2500">
                <a:solidFill>
                  <a:schemeClr val="dk1"/>
                </a:solidFill>
              </a:rPr>
              <a:t>                              </a:t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500">
                <a:solidFill>
                  <a:schemeClr val="dk1"/>
                </a:solidFill>
              </a:rPr>
              <a:t>                               </a:t>
            </a:r>
            <a:r>
              <a:rPr b="1" lang="en" sz="2600">
                <a:solidFill>
                  <a:schemeClr val="dk1"/>
                </a:solidFill>
              </a:rPr>
              <a:t> </a:t>
            </a:r>
            <a:r>
              <a:rPr b="1" lang="en" sz="3200">
                <a:solidFill>
                  <a:srgbClr val="FF9900"/>
                </a:solidFill>
              </a:rPr>
              <a:t>Thank You!</a:t>
            </a:r>
            <a:r>
              <a:rPr lang="en" sz="3200">
                <a:solidFill>
                  <a:srgbClr val="FF9900"/>
                </a:solidFill>
              </a:rPr>
              <a:t> </a:t>
            </a:r>
            <a:endParaRPr sz="3200">
              <a:solidFill>
                <a:srgbClr val="FF99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"/>
          <p:cNvSpPr txBox="1"/>
          <p:nvPr>
            <p:ph type="title"/>
          </p:nvPr>
        </p:nvSpPr>
        <p:spPr>
          <a:xfrm>
            <a:off x="201925" y="186075"/>
            <a:ext cx="8520600" cy="7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Clr>
                <a:schemeClr val="dk1"/>
              </a:buClr>
              <a:buSzPct val="50925"/>
              <a:buFont typeface="Arial"/>
              <a:buNone/>
            </a:pPr>
            <a:r>
              <a:rPr b="1" lang="en" sz="2400"/>
              <a:t>                     Objectives,Features &amp; Benefits</a:t>
            </a:r>
            <a:endParaRPr b="1" sz="2400"/>
          </a:p>
        </p:txBody>
      </p:sp>
      <p:sp>
        <p:nvSpPr>
          <p:cNvPr id="161" name="Google Shape;161;p3"/>
          <p:cNvSpPr txBox="1"/>
          <p:nvPr>
            <p:ph idx="1" type="body"/>
          </p:nvPr>
        </p:nvSpPr>
        <p:spPr>
          <a:xfrm>
            <a:off x="351125" y="797450"/>
            <a:ext cx="8520600" cy="42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500">
                <a:solidFill>
                  <a:schemeClr val="dk1"/>
                </a:solidFill>
              </a:rPr>
              <a:t>Objectives :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           Maintain </a:t>
            </a:r>
            <a:r>
              <a:rPr b="1" lang="en" sz="1500">
                <a:solidFill>
                  <a:schemeClr val="dk1"/>
                </a:solidFill>
              </a:rPr>
              <a:t>structured pharmacy data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           Track </a:t>
            </a:r>
            <a:r>
              <a:rPr b="1" lang="en" sz="1500">
                <a:solidFill>
                  <a:schemeClr val="dk1"/>
                </a:solidFill>
              </a:rPr>
              <a:t>medicine inventory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           Log </a:t>
            </a:r>
            <a:r>
              <a:rPr b="1" lang="en" sz="1500">
                <a:solidFill>
                  <a:schemeClr val="dk1"/>
                </a:solidFill>
              </a:rPr>
              <a:t>transactions and updates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           Ensure </a:t>
            </a:r>
            <a:r>
              <a:rPr b="1" lang="en" sz="1500">
                <a:solidFill>
                  <a:schemeClr val="dk1"/>
                </a:solidFill>
              </a:rPr>
              <a:t>data integrity and security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chemeClr val="dk1"/>
                </a:solidFill>
              </a:rPr>
              <a:t>Features &amp; Benefits :</a:t>
            </a:r>
            <a:endParaRPr b="1" sz="15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b="1" lang="en" sz="1500">
                <a:solidFill>
                  <a:schemeClr val="dk1"/>
                </a:solidFill>
              </a:rPr>
              <a:t>Why is this system useful?</a:t>
            </a:r>
            <a:br>
              <a:rPr b="1" lang="en" sz="1500">
                <a:solidFill>
                  <a:schemeClr val="dk1"/>
                </a:solidFill>
              </a:rPr>
            </a:br>
            <a:r>
              <a:rPr lang="en" sz="1500">
                <a:solidFill>
                  <a:schemeClr val="dk1"/>
                </a:solidFill>
              </a:rPr>
              <a:t>✅ Organized pharmacy records</a:t>
            </a:r>
            <a:br>
              <a:rPr lang="en" sz="1500">
                <a:solidFill>
                  <a:schemeClr val="dk1"/>
                </a:solidFill>
              </a:rPr>
            </a:br>
            <a:r>
              <a:rPr lang="en" sz="1500">
                <a:solidFill>
                  <a:schemeClr val="dk1"/>
                </a:solidFill>
              </a:rPr>
              <a:t>✅ Quick medicine search</a:t>
            </a:r>
            <a:br>
              <a:rPr lang="en" sz="1500">
                <a:solidFill>
                  <a:schemeClr val="dk1"/>
                </a:solidFill>
              </a:rPr>
            </a:br>
            <a:r>
              <a:rPr lang="en" sz="1500">
                <a:solidFill>
                  <a:schemeClr val="dk1"/>
                </a:solidFill>
              </a:rPr>
              <a:t>✅ Automated logs &amp; tracking</a:t>
            </a:r>
            <a:br>
              <a:rPr lang="en" sz="1500">
                <a:solidFill>
                  <a:schemeClr val="dk1"/>
                </a:solidFill>
              </a:rPr>
            </a:br>
            <a:r>
              <a:rPr lang="en" sz="1500">
                <a:solidFill>
                  <a:schemeClr val="dk1"/>
                </a:solidFill>
              </a:rPr>
              <a:t>✅ Data consistency with relationships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en" sz="1500"/>
              <a:t>  </a:t>
            </a:r>
            <a:endParaRPr sz="1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" sz="1100"/>
              <a:t> </a:t>
            </a:r>
            <a:r>
              <a:rPr b="1" lang="en" sz="2211"/>
              <a:t>Database Schema Overview</a:t>
            </a:r>
            <a:endParaRPr b="1" sz="221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15226"/>
              <a:buFont typeface="Trebuchet MS"/>
              <a:buNone/>
            </a:pPr>
            <a:r>
              <a:t/>
            </a:r>
            <a:endParaRPr/>
          </a:p>
        </p:txBody>
      </p:sp>
      <p:sp>
        <p:nvSpPr>
          <p:cNvPr id="167" name="Google Shape;167;p4"/>
          <p:cNvSpPr txBox="1"/>
          <p:nvPr>
            <p:ph idx="1" type="body"/>
          </p:nvPr>
        </p:nvSpPr>
        <p:spPr>
          <a:xfrm>
            <a:off x="311700" y="1391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/>
              <a:t>The database consists of five tables:</a:t>
            </a:r>
            <a:endParaRPr sz="16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" sz="1500"/>
              <a:t>POSTS (Medical Store Information)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" sz="1500"/>
              <a:t>MEDICINES (Medicine &amp; Product Details)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" sz="1500"/>
              <a:t>LOGS (Action Logs for Transactions)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" sz="1500"/>
              <a:t>ADDMP (Additional Medicines)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" sz="1500"/>
              <a:t>ADDPD (Additional Products)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5"/>
          <p:cNvSpPr txBox="1"/>
          <p:nvPr>
            <p:ph type="title"/>
          </p:nvPr>
        </p:nvSpPr>
        <p:spPr>
          <a:xfrm>
            <a:off x="311700" y="188175"/>
            <a:ext cx="8520600" cy="4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" sz="1100"/>
              <a:t>                                                                                           </a:t>
            </a:r>
            <a:r>
              <a:rPr b="1" lang="en" sz="2322"/>
              <a:t> Schema Diagram</a:t>
            </a:r>
            <a:endParaRPr b="1" sz="2322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15226"/>
              <a:buFont typeface="Trebuchet MS"/>
              <a:buNone/>
            </a:pPr>
            <a:r>
              <a:t/>
            </a:r>
            <a:endParaRPr/>
          </a:p>
        </p:txBody>
      </p:sp>
      <p:sp>
        <p:nvSpPr>
          <p:cNvPr id="173" name="Google Shape;173;p5"/>
          <p:cNvSpPr txBox="1"/>
          <p:nvPr>
            <p:ph idx="1" type="body"/>
          </p:nvPr>
        </p:nvSpPr>
        <p:spPr>
          <a:xfrm>
            <a:off x="311700" y="1152475"/>
            <a:ext cx="8520600" cy="39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74" name="Google Shape;17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9025" y="736325"/>
            <a:ext cx="8585950" cy="410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6"/>
          <p:cNvSpPr txBox="1"/>
          <p:nvPr>
            <p:ph type="title"/>
          </p:nvPr>
        </p:nvSpPr>
        <p:spPr>
          <a:xfrm>
            <a:off x="311700" y="212650"/>
            <a:ext cx="8520600" cy="5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" sz="1100"/>
              <a:t>                                                                             </a:t>
            </a:r>
            <a:r>
              <a:rPr b="1" lang="en" sz="2300"/>
              <a:t> TABLE - POSTS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15226"/>
              <a:buFont typeface="Trebuchet MS"/>
              <a:buNone/>
            </a:pPr>
            <a:r>
              <a:t/>
            </a:r>
            <a:endParaRPr/>
          </a:p>
        </p:txBody>
      </p:sp>
      <p:sp>
        <p:nvSpPr>
          <p:cNvPr id="180" name="Google Shape;180;p6"/>
          <p:cNvSpPr txBox="1"/>
          <p:nvPr>
            <p:ph idx="1" type="body"/>
          </p:nvPr>
        </p:nvSpPr>
        <p:spPr>
          <a:xfrm>
            <a:off x="311700" y="1116425"/>
            <a:ext cx="8520600" cy="38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500">
                <a:solidFill>
                  <a:schemeClr val="dk1"/>
                </a:solidFill>
              </a:rPr>
              <a:t>Purpose</a:t>
            </a:r>
            <a:r>
              <a:rPr lang="en" sz="1500">
                <a:solidFill>
                  <a:schemeClr val="dk1"/>
                </a:solidFill>
              </a:rPr>
              <a:t>: Stores details about medical facilities or businesses involved in the pharmaceutical supply chain.</a:t>
            </a:r>
            <a:endParaRPr sz="15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500">
                <a:solidFill>
                  <a:schemeClr val="dk1"/>
                </a:solidFill>
              </a:rPr>
              <a:t>Attributes</a:t>
            </a:r>
            <a:r>
              <a:rPr lang="en" sz="1500">
                <a:solidFill>
                  <a:schemeClr val="dk1"/>
                </a:solidFill>
              </a:rPr>
              <a:t>: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MID</a:t>
            </a:r>
            <a:r>
              <a:rPr lang="en" sz="1500">
                <a:solidFill>
                  <a:schemeClr val="dk1"/>
                </a:solidFill>
              </a:rPr>
              <a:t> (INT, Primary Key): Unique identifier for each medical entity.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MEDICAL_NAME</a:t>
            </a:r>
            <a:r>
              <a:rPr lang="en" sz="1500">
                <a:solidFill>
                  <a:schemeClr val="dk1"/>
                </a:solidFill>
              </a:rPr>
              <a:t> (VARCHAR(255), NOT NULL): Name of the medical facility.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OWNER_NAME</a:t>
            </a:r>
            <a:r>
              <a:rPr lang="en" sz="1500">
                <a:solidFill>
                  <a:schemeClr val="dk1"/>
                </a:solidFill>
              </a:rPr>
              <a:t> (VARCHAR(255)): Name of the owner of the medical facility.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PHONE_NO</a:t>
            </a:r>
            <a:r>
              <a:rPr lang="en" sz="1500">
                <a:solidFill>
                  <a:schemeClr val="dk1"/>
                </a:solidFill>
              </a:rPr>
              <a:t> (VARCHAR(15)): Contact phone number of the facility.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ADDRESS</a:t>
            </a:r>
            <a:r>
              <a:rPr lang="en" sz="1500">
                <a:solidFill>
                  <a:schemeClr val="dk1"/>
                </a:solidFill>
              </a:rPr>
              <a:t> (VARCHAR(255)): Address/location of the medical facility.</a:t>
            </a:r>
            <a:endParaRPr b="1"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7"/>
          <p:cNvSpPr txBox="1"/>
          <p:nvPr>
            <p:ph type="title"/>
          </p:nvPr>
        </p:nvSpPr>
        <p:spPr>
          <a:xfrm>
            <a:off x="311700" y="146200"/>
            <a:ext cx="85206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" sz="1100"/>
              <a:t>                                                                         </a:t>
            </a:r>
            <a:r>
              <a:rPr b="1" lang="en" sz="2311"/>
              <a:t>TABLE - MEDICINES</a:t>
            </a:r>
            <a:endParaRPr b="1" sz="231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15226"/>
              <a:buFont typeface="Trebuchet MS"/>
              <a:buNone/>
            </a:pPr>
            <a:r>
              <a:t/>
            </a:r>
            <a:endParaRPr/>
          </a:p>
        </p:txBody>
      </p:sp>
      <p:sp>
        <p:nvSpPr>
          <p:cNvPr id="186" name="Google Shape;186;p7"/>
          <p:cNvSpPr txBox="1"/>
          <p:nvPr>
            <p:ph idx="1" type="body"/>
          </p:nvPr>
        </p:nvSpPr>
        <p:spPr>
          <a:xfrm>
            <a:off x="311700" y="691000"/>
            <a:ext cx="8752500" cy="44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500">
                <a:solidFill>
                  <a:schemeClr val="dk1"/>
                </a:solidFill>
              </a:rPr>
              <a:t>Purpose</a:t>
            </a:r>
            <a:r>
              <a:rPr lang="en" sz="1500">
                <a:solidFill>
                  <a:schemeClr val="dk1"/>
                </a:solidFill>
              </a:rPr>
              <a:t>: Manages information about medicines and products offered by medical entities.</a:t>
            </a:r>
            <a:endParaRPr sz="15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500">
                <a:solidFill>
                  <a:schemeClr val="dk1"/>
                </a:solidFill>
              </a:rPr>
              <a:t>Attributes</a:t>
            </a:r>
            <a:r>
              <a:rPr lang="en" sz="1500">
                <a:solidFill>
                  <a:schemeClr val="dk1"/>
                </a:solidFill>
              </a:rPr>
              <a:t>: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MID</a:t>
            </a:r>
            <a:r>
              <a:rPr lang="en" sz="1500">
                <a:solidFill>
                  <a:schemeClr val="dk1"/>
                </a:solidFill>
              </a:rPr>
              <a:t> (INT, Primary Key, Foreign Key referencing POSTS(MID)): Links medicines to a specific medical entity.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en" sz="1500">
                <a:solidFill>
                  <a:schemeClr val="dk1"/>
                </a:solidFill>
              </a:rPr>
              <a:t> (VARCHAR(255), NOT NULL): Name of the medical facility or related entity.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MEDICINES</a:t>
            </a:r>
            <a:r>
              <a:rPr lang="en" sz="1500">
                <a:solidFill>
                  <a:schemeClr val="dk1"/>
                </a:solidFill>
              </a:rPr>
              <a:t> (VARCHAR(255)): List or description of medicines offered.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PRODUCTS</a:t>
            </a:r>
            <a:r>
              <a:rPr lang="en" sz="1500">
                <a:solidFill>
                  <a:schemeClr val="dk1"/>
                </a:solidFill>
              </a:rPr>
              <a:t> (VARCHAR(255)): List or description of additional products.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EMAIL</a:t>
            </a:r>
            <a:r>
              <a:rPr lang="en" sz="1500">
                <a:solidFill>
                  <a:schemeClr val="dk1"/>
                </a:solidFill>
              </a:rPr>
              <a:t> (VARCHAR(255)): Contact email address.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AMOUNT</a:t>
            </a:r>
            <a:r>
              <a:rPr lang="en" sz="1500">
                <a:solidFill>
                  <a:schemeClr val="dk1"/>
                </a:solidFill>
              </a:rPr>
              <a:t> (DECIMAL(10, 2)): Price or amount of products/medicines.</a:t>
            </a:r>
            <a:endParaRPr b="1"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" sz="1100"/>
              <a:t>                                                                             </a:t>
            </a:r>
            <a:r>
              <a:rPr b="1" lang="en" sz="2300"/>
              <a:t>  Table - LOGS</a:t>
            </a:r>
            <a:endParaRPr b="1" sz="2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15226"/>
              <a:buFont typeface="Trebuchet MS"/>
              <a:buNone/>
            </a:pPr>
            <a:r>
              <a:t/>
            </a:r>
            <a:endParaRPr/>
          </a:p>
        </p:txBody>
      </p:sp>
      <p:sp>
        <p:nvSpPr>
          <p:cNvPr id="192" name="Google Shape;192;p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500">
                <a:solidFill>
                  <a:schemeClr val="dk1"/>
                </a:solidFill>
              </a:rPr>
              <a:t>Purpose</a:t>
            </a:r>
            <a:r>
              <a:rPr lang="en" sz="1500">
                <a:solidFill>
                  <a:schemeClr val="dk1"/>
                </a:solidFill>
              </a:rPr>
              <a:t>: Maintains records of actions or events for audit and monitoring purposes.</a:t>
            </a:r>
            <a:endParaRPr sz="15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500">
                <a:solidFill>
                  <a:schemeClr val="dk1"/>
                </a:solidFill>
              </a:rPr>
              <a:t>Attributes</a:t>
            </a:r>
            <a:r>
              <a:rPr lang="en" sz="1500">
                <a:solidFill>
                  <a:schemeClr val="dk1"/>
                </a:solidFill>
              </a:rPr>
              <a:t>: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ID</a:t>
            </a:r>
            <a:r>
              <a:rPr lang="en" sz="1500">
                <a:solidFill>
                  <a:schemeClr val="dk1"/>
                </a:solidFill>
              </a:rPr>
              <a:t> (INT, Primary Key, NOT NULL): Unique identifier for each log entry.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MID</a:t>
            </a:r>
            <a:r>
              <a:rPr lang="en" sz="1500">
                <a:solidFill>
                  <a:schemeClr val="dk1"/>
                </a:solidFill>
              </a:rPr>
              <a:t> (INT, Foreign Key referencing POSTS(MID)): Links the log entry to a specific medical entity.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ACTION</a:t>
            </a:r>
            <a:r>
              <a:rPr lang="en" sz="1500">
                <a:solidFill>
                  <a:schemeClr val="dk1"/>
                </a:solidFill>
              </a:rPr>
              <a:t> (VARCHAR(255), NOT NULL): Description of the action performed.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LOG_DATE</a:t>
            </a:r>
            <a:r>
              <a:rPr lang="en" sz="1500">
                <a:solidFill>
                  <a:schemeClr val="dk1"/>
                </a:solidFill>
              </a:rPr>
              <a:t> (DATE, NOT NULL): Date of the action logged.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9"/>
          <p:cNvSpPr txBox="1"/>
          <p:nvPr>
            <p:ph type="title"/>
          </p:nvPr>
        </p:nvSpPr>
        <p:spPr>
          <a:xfrm>
            <a:off x="245250" y="2456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100"/>
              <a:t>                                     TABLE - ADDMP </a:t>
            </a:r>
            <a:endParaRPr b="1" sz="2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Trebuchet MS"/>
              <a:buNone/>
            </a:pPr>
            <a:r>
              <a:t/>
            </a:r>
            <a:endParaRPr sz="2100"/>
          </a:p>
        </p:txBody>
      </p:sp>
      <p:sp>
        <p:nvSpPr>
          <p:cNvPr id="198" name="Google Shape;198;p9"/>
          <p:cNvSpPr txBox="1"/>
          <p:nvPr>
            <p:ph idx="1" type="body"/>
          </p:nvPr>
        </p:nvSpPr>
        <p:spPr>
          <a:xfrm>
            <a:off x="311700" y="717700"/>
            <a:ext cx="85206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Purpose</a:t>
            </a:r>
            <a:r>
              <a:rPr lang="en" sz="1600">
                <a:solidFill>
                  <a:schemeClr val="dk1"/>
                </a:solidFill>
              </a:rPr>
              <a:t>: Stores additional information related to medicines.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Attributes</a:t>
            </a:r>
            <a:r>
              <a:rPr lang="en" sz="1600">
                <a:solidFill>
                  <a:schemeClr val="dk1"/>
                </a:solidFill>
              </a:rPr>
              <a:t>: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SNO</a:t>
            </a:r>
            <a:r>
              <a:rPr lang="en" sz="1600">
                <a:solidFill>
                  <a:schemeClr val="dk1"/>
                </a:solidFill>
              </a:rPr>
              <a:t> (INT, Primary Key, NOT NULL): Unique identifier for the entry.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MEDICINES</a:t>
            </a:r>
            <a:r>
              <a:rPr lang="en" sz="1600">
                <a:solidFill>
                  <a:schemeClr val="dk1"/>
                </a:solidFill>
              </a:rPr>
              <a:t> (VARCHAR(255), NOT NULL): Description or details of additional medicines.</a:t>
            </a:r>
            <a:endParaRPr sz="16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sz="1500">
                <a:solidFill>
                  <a:schemeClr val="dk1"/>
                </a:solidFill>
              </a:rPr>
              <a:t>                                          </a:t>
            </a:r>
            <a:r>
              <a:rPr b="1" lang="en" sz="2256">
                <a:solidFill>
                  <a:schemeClr val="dk1"/>
                </a:solidFill>
              </a:rPr>
              <a:t>TABLE - ADDPD</a:t>
            </a:r>
            <a:endParaRPr b="1" sz="2256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500">
                <a:solidFill>
                  <a:schemeClr val="dk1"/>
                </a:solidFill>
              </a:rPr>
              <a:t>Purp</a:t>
            </a:r>
            <a:r>
              <a:rPr b="1" lang="en" sz="1750">
                <a:solidFill>
                  <a:schemeClr val="dk1"/>
                </a:solidFill>
              </a:rPr>
              <a:t>ose</a:t>
            </a:r>
            <a:r>
              <a:rPr lang="en" sz="1750">
                <a:solidFill>
                  <a:schemeClr val="dk1"/>
                </a:solidFill>
              </a:rPr>
              <a:t>: Stores additional information related to products.</a:t>
            </a:r>
            <a:endParaRPr sz="1750">
              <a:solidFill>
                <a:schemeClr val="dk1"/>
              </a:solidFill>
            </a:endParaRPr>
          </a:p>
          <a:p>
            <a:pPr indent="-33972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Char char="●"/>
            </a:pPr>
            <a:r>
              <a:rPr b="1" lang="en" sz="1750">
                <a:solidFill>
                  <a:schemeClr val="dk1"/>
                </a:solidFill>
              </a:rPr>
              <a:t>Attributes</a:t>
            </a:r>
            <a:r>
              <a:rPr lang="en" sz="1750">
                <a:solidFill>
                  <a:schemeClr val="dk1"/>
                </a:solidFill>
              </a:rPr>
              <a:t>:</a:t>
            </a:r>
            <a:endParaRPr sz="1750">
              <a:solidFill>
                <a:schemeClr val="dk1"/>
              </a:solidFill>
            </a:endParaRPr>
          </a:p>
          <a:p>
            <a:pPr indent="-339725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Char char="○"/>
            </a:pPr>
            <a:r>
              <a:rPr lang="en" sz="175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SNO</a:t>
            </a:r>
            <a:r>
              <a:rPr lang="en" sz="1750">
                <a:solidFill>
                  <a:schemeClr val="dk1"/>
                </a:solidFill>
              </a:rPr>
              <a:t> (INT, Primary Key, NOT NULL): Unique identifier for the entry.</a:t>
            </a:r>
            <a:endParaRPr sz="1750">
              <a:solidFill>
                <a:schemeClr val="dk1"/>
              </a:solidFill>
            </a:endParaRPr>
          </a:p>
          <a:p>
            <a:pPr indent="-339725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Char char="○"/>
            </a:pPr>
            <a:r>
              <a:rPr lang="en" sz="175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PRODUCTS</a:t>
            </a:r>
            <a:r>
              <a:rPr lang="en" sz="1750">
                <a:solidFill>
                  <a:schemeClr val="dk1"/>
                </a:solidFill>
              </a:rPr>
              <a:t> (VARCHAR(255), NOT NULL): Description or details of additional products.</a:t>
            </a:r>
            <a:endParaRPr sz="17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acet">
  <a:themeElements>
    <a:clrScheme name="Facet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User</dc:creator>
</cp:coreProperties>
</file>